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2" r:id="rId4"/>
    <p:sldId id="284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67" r:id="rId17"/>
    <p:sldId id="268" r:id="rId18"/>
    <p:sldId id="269" r:id="rId19"/>
    <p:sldId id="270" r:id="rId20"/>
    <p:sldId id="271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1"/>
    <p:restoredTop sz="85298" autoAdjust="0"/>
  </p:normalViewPr>
  <p:slideViewPr>
    <p:cSldViewPr snapToGrid="0">
      <p:cViewPr varScale="1">
        <p:scale>
          <a:sx n="109" d="100"/>
          <a:sy n="109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4DA24-D073-40C3-BCC0-439A94B04171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6C2E1-7D04-4F4E-BE13-D152FA7FD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0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Geneva"/>
                <a:cs typeface="Geneva"/>
              </a:rPr>
              <a:t>Using architectural plans/blueprints as a metaphor for an IA’s work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28BFDD1-D0D4-414E-8D7F-958DF65E0456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18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505740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z="1200" dirty="0"/>
              <a:t>Partially adapted from: “A brief history of information architecture” by Peter </a:t>
            </a:r>
            <a:r>
              <a:rPr lang="en-US" sz="1200" dirty="0" err="1"/>
              <a:t>Morville</a:t>
            </a:r>
            <a:endParaRPr lang="en-US" sz="1200" dirty="0"/>
          </a:p>
          <a:p>
            <a:r>
              <a:rPr lang="en-US" sz="1200" dirty="0"/>
              <a:t>Information Architecture: Designing information environments for purpose, edited by Alan Gilchrist and Barry Mahon</a:t>
            </a:r>
            <a:endParaRPr lang="en-US" dirty="0">
              <a:solidFill>
                <a:srgbClr val="FF6600"/>
              </a:solidFill>
              <a:ea typeface="Geneva"/>
              <a:cs typeface="Geneva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576116-E62D-4577-AC5B-754C1AEFEE01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20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49852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6C2E1-7D04-4F4E-BE13-D152FA7FD1E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41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0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6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3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0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9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6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40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85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5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0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26217-94B3-4259-B3AC-E5E156DDE68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AEF1B-B12E-44E7-A6A6-0BBADDD6F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645" y="3602038"/>
            <a:ext cx="11500339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Information Architecture</a:t>
            </a:r>
          </a:p>
          <a:p>
            <a:endParaRPr lang="en-GB" dirty="0"/>
          </a:p>
          <a:p>
            <a:r>
              <a:rPr lang="en-GB" dirty="0"/>
              <a:t>Web - 13”/ </a:t>
            </a:r>
            <a:r>
              <a:rPr lang="en-GB" b="1" dirty="0">
                <a:solidFill>
                  <a:srgbClr val="7030A0"/>
                </a:solidFill>
              </a:rPr>
              <a:t>Mob - 4.7</a:t>
            </a:r>
            <a:r>
              <a:rPr lang="en-GB" dirty="0"/>
              <a:t>”               +  </a:t>
            </a:r>
            <a:r>
              <a:rPr lang="en-GB" b="1" dirty="0"/>
              <a:t>[ </a:t>
            </a:r>
            <a:r>
              <a:rPr lang="en-GB" b="1" u="sng" dirty="0">
                <a:solidFill>
                  <a:srgbClr val="7030A0"/>
                </a:solidFill>
              </a:rPr>
              <a:t>TCD or  and </a:t>
            </a:r>
            <a:r>
              <a:rPr lang="en-GB" b="1" u="sng" dirty="0"/>
              <a:t>UCD ]</a:t>
            </a:r>
            <a:r>
              <a:rPr lang="en-GB" dirty="0"/>
              <a:t>          +  </a:t>
            </a:r>
            <a:r>
              <a:rPr lang="en-GB" b="1" dirty="0">
                <a:solidFill>
                  <a:srgbClr val="7030A0"/>
                </a:solidFill>
              </a:rPr>
              <a:t>UX Assets (User Research)</a:t>
            </a:r>
          </a:p>
          <a:p>
            <a:pPr algn="l"/>
            <a:r>
              <a:rPr lang="en-GB" sz="1600" dirty="0">
                <a:solidFill>
                  <a:srgbClr val="7030A0"/>
                </a:solidFill>
              </a:rPr>
              <a:t>      </a:t>
            </a:r>
            <a:r>
              <a:rPr lang="en-GB" sz="1400" dirty="0">
                <a:solidFill>
                  <a:srgbClr val="7030A0"/>
                </a:solidFill>
              </a:rPr>
              <a:t>Objective Evidence [User Research]  or Subjective Evidence  /      Objective Evidence                         / </a:t>
            </a:r>
            <a:r>
              <a:rPr lang="en-GB" sz="1600" dirty="0">
                <a:solidFill>
                  <a:srgbClr val="7030A0"/>
                </a:solidFill>
              </a:rPr>
              <a:t>Objective Evidence  and Subjective Evidence </a:t>
            </a:r>
          </a:p>
        </p:txBody>
      </p:sp>
    </p:spTree>
    <p:extLst>
      <p:ext uri="{BB962C8B-B14F-4D97-AF65-F5344CB8AC3E}">
        <p14:creationId xmlns:p14="http://schemas.microsoft.com/office/powerpoint/2010/main" val="411542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651000" y="330200"/>
            <a:ext cx="5698676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>
                <a:solidFill>
                  <a:srgbClr val="000000"/>
                </a:solidFill>
                <a:latin typeface="Arial"/>
                <a:cs typeface="Arial"/>
              </a:rPr>
              <a:t>Corporate Underpants start to show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20300" y="6502401"/>
            <a:ext cx="144270" cy="333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65"/>
              </a:lnSpc>
            </a:pPr>
            <a:r>
              <a:rPr lang="en-CA" sz="1100">
                <a:solidFill>
                  <a:srgbClr val="999999"/>
                </a:solidFill>
                <a:latin typeface="Calibri"/>
                <a:cs typeface="Calibri"/>
              </a:rPr>
              <a:t>10</a:t>
            </a:r>
          </a:p>
          <a:p>
            <a:pPr>
              <a:lnSpc>
                <a:spcPts val="1265"/>
              </a:lnSpc>
            </a:pPr>
            <a:endParaRPr lang="en-CA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8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73301" y="330200"/>
            <a:ext cx="5109347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>
                <a:solidFill>
                  <a:srgbClr val="000000"/>
                </a:solidFill>
                <a:latin typeface="Arial"/>
                <a:cs typeface="Arial"/>
              </a:rPr>
              <a:t>Shiny, dusty objects accumulate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20300" y="6502401"/>
            <a:ext cx="144270" cy="333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65"/>
              </a:lnSpc>
            </a:pPr>
            <a:r>
              <a:rPr lang="en-CA" sz="1100">
                <a:solidFill>
                  <a:srgbClr val="999999"/>
                </a:solidFill>
                <a:latin typeface="Calibri"/>
                <a:cs typeface="Calibri"/>
              </a:rPr>
              <a:t>11</a:t>
            </a:r>
          </a:p>
          <a:p>
            <a:pPr>
              <a:lnSpc>
                <a:spcPts val="1265"/>
              </a:lnSpc>
            </a:pPr>
            <a:endParaRPr lang="en-CA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3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1000" y="330200"/>
            <a:ext cx="4226606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>
                <a:solidFill>
                  <a:srgbClr val="000000"/>
                </a:solidFill>
                <a:latin typeface="Arial"/>
                <a:cs typeface="Arial"/>
              </a:rPr>
              <a:t>Trends win out over needs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35401" y="2095500"/>
            <a:ext cx="2824491" cy="13080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Information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57501" y="2743200"/>
            <a:ext cx="4049185" cy="20390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300"/>
              </a:lnSpc>
              <a:tabLst>
                <a:tab pos="1765300" algn="l"/>
              </a:tabLst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Architects to the</a:t>
            </a:r>
            <a:br>
              <a:rPr lang="en-CA" sz="4400">
                <a:solidFill>
                  <a:srgbClr val="000000"/>
                </a:solidFill>
                <a:latin typeface="Times New Roman"/>
              </a:rPr>
            </a:b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	rescue...</a:t>
            </a:r>
          </a:p>
          <a:p>
            <a:pPr>
              <a:lnSpc>
                <a:spcPts val="530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07600" y="6489701"/>
            <a:ext cx="157094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13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1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632201" y="368301"/>
            <a:ext cx="1056379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2464">
                <a:solidFill>
                  <a:srgbClr val="FEFFFF"/>
                </a:solidFill>
                <a:latin typeface="Arial"/>
                <a:cs typeface="Arial"/>
              </a:rPr>
              <a:t>I am an</a:t>
            </a:r>
          </a:p>
          <a:p>
            <a:pPr>
              <a:lnSpc>
                <a:spcPts val="2815"/>
              </a:lnSpc>
            </a:pPr>
            <a:endParaRPr lang="en-CA" sz="246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32201" y="2044700"/>
            <a:ext cx="1567737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464">
                <a:solidFill>
                  <a:srgbClr val="FEFFFF"/>
                </a:solidFill>
                <a:latin typeface="Arial"/>
                <a:cs typeface="Arial"/>
              </a:rPr>
              <a:t>information</a:t>
            </a:r>
            <a:br>
              <a:rPr lang="en-CA" sz="2464">
                <a:solidFill>
                  <a:srgbClr val="000000"/>
                </a:solidFill>
                <a:latin typeface="Times New Roman"/>
              </a:rPr>
            </a:br>
            <a:r>
              <a:rPr lang="en-CA" sz="2464">
                <a:solidFill>
                  <a:srgbClr val="FEFFFF"/>
                </a:solidFill>
                <a:latin typeface="Arial"/>
                <a:cs typeface="Arial"/>
              </a:rPr>
              <a:t>architect</a:t>
            </a:r>
          </a:p>
          <a:p>
            <a:pPr>
              <a:lnSpc>
                <a:spcPts val="2400"/>
              </a:lnSpc>
            </a:pPr>
            <a:endParaRPr lang="en-CA" sz="246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32200" y="3009901"/>
            <a:ext cx="878446" cy="4103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31" b="1" dirty="0">
                <a:solidFill>
                  <a:srgbClr val="282828"/>
                </a:solidFill>
                <a:latin typeface="Arial Bold"/>
                <a:cs typeface="Arial Bold"/>
              </a:rPr>
              <a:t>I intend to</a:t>
            </a:r>
          </a:p>
          <a:p>
            <a:pPr>
              <a:lnSpc>
                <a:spcPts val="1610"/>
              </a:lnSpc>
            </a:pPr>
            <a:endParaRPr lang="en-CA" sz="1421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32200" y="3352801"/>
            <a:ext cx="1987724" cy="4103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make the unclear clear</a:t>
            </a:r>
          </a:p>
          <a:p>
            <a:pPr>
              <a:lnSpc>
                <a:spcPts val="161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32200" y="3721101"/>
            <a:ext cx="1308050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put the what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before the how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32201" y="4432301"/>
            <a:ext cx="2075889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facilitate understanding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organize meaning,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32201" y="4838701"/>
            <a:ext cx="151644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create clarity and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establish truth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70300" y="5461001"/>
            <a:ext cx="1965282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support goals, makers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31" b="1">
                <a:solidFill>
                  <a:srgbClr val="282828"/>
                </a:solidFill>
                <a:latin typeface="Arial Bold"/>
                <a:cs typeface="Arial Bold"/>
              </a:rPr>
              <a:t>and users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06800" y="6400800"/>
            <a:ext cx="135293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852">
                <a:solidFill>
                  <a:srgbClr val="FEFFFF"/>
                </a:solidFill>
                <a:latin typeface="Arial"/>
                <a:cs typeface="Arial"/>
              </a:rPr>
              <a:t>by: Abby Covert &amp; Dan Klyn</a:t>
            </a:r>
          </a:p>
          <a:p>
            <a:pPr>
              <a:lnSpc>
                <a:spcPts val="975"/>
              </a:lnSpc>
            </a:pPr>
            <a:endParaRPr lang="en-CA" sz="85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45201" y="2895600"/>
            <a:ext cx="1752083" cy="10387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">
              <a:lnSpc>
                <a:spcPts val="2700"/>
              </a:lnSpc>
            </a:pP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because I believe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everything is complex</a:t>
            </a:r>
          </a:p>
          <a:p>
            <a:pPr>
              <a:lnSpc>
                <a:spcPts val="272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45201" y="3721101"/>
            <a:ext cx="1954061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architecture frames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problems, design solves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them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45201" y="4432300"/>
            <a:ext cx="1641475" cy="9746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understanding is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always good but it is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equally important to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not understand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5201" y="5461001"/>
            <a:ext cx="1570943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clarity is a</a:t>
            </a:r>
            <a:br>
              <a:rPr lang="en-CA" sz="1421">
                <a:solidFill>
                  <a:srgbClr val="000000"/>
                </a:solidFill>
                <a:latin typeface="Times New Roman"/>
              </a:rPr>
            </a:br>
            <a:r>
              <a:rPr lang="en-CA" sz="1421">
                <a:solidFill>
                  <a:srgbClr val="282828"/>
                </a:solidFill>
                <a:latin typeface="Arial"/>
                <a:cs typeface="Arial"/>
              </a:rPr>
              <a:t>prerequisite of truth</a:t>
            </a:r>
          </a:p>
          <a:p>
            <a:pPr>
              <a:lnSpc>
                <a:spcPts val="1560"/>
              </a:lnSpc>
            </a:pPr>
            <a:endParaRPr lang="en-CA" sz="1421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07600" y="6527800"/>
            <a:ext cx="15709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2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14</a:t>
            </a:r>
          </a:p>
          <a:p>
            <a:pPr>
              <a:lnSpc>
                <a:spcPts val="102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2100" y="285751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4813301" y="266700"/>
            <a:ext cx="1397819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Why we need</a:t>
            </a:r>
            <a:br>
              <a:rPr lang="en-CA" sz="1801">
                <a:solidFill>
                  <a:srgbClr val="000000"/>
                </a:solidFill>
                <a:latin typeface="Times New Roman"/>
              </a:rPr>
            </a:b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	Change?</a:t>
            </a:r>
          </a:p>
          <a:p>
            <a:pPr>
              <a:lnSpc>
                <a:spcPts val="220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95701" y="876300"/>
            <a:ext cx="1603003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0215">
              <a:lnSpc>
                <a:spcPts val="1565"/>
              </a:lnSpc>
              <a:tabLst>
                <a:tab pos="241300" algn="l"/>
              </a:tabLst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Stakeholder Interviews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Competitive Research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	Heuristic Evaluation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Existing User Research</a:t>
            </a:r>
          </a:p>
          <a:p>
            <a:pPr>
              <a:lnSpc>
                <a:spcPts val="1565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71700" y="2705101"/>
            <a:ext cx="949042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What Are</a:t>
            </a:r>
          </a:p>
          <a:p>
            <a:pPr>
              <a:lnSpc>
                <a:spcPts val="207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46300" y="2984501"/>
            <a:ext cx="1051570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we doing?</a:t>
            </a:r>
          </a:p>
          <a:p>
            <a:pPr>
              <a:lnSpc>
                <a:spcPts val="207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3314701"/>
            <a:ext cx="2108398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  <a:tabLst>
                <a:tab pos="63500" algn="l"/>
              </a:tabLst>
            </a:pP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Touchpoint Mapping Workshop</a:t>
            </a:r>
            <a:br>
              <a:rPr lang="en-CA" sz="1200" dirty="0">
                <a:solidFill>
                  <a:srgbClr val="000000"/>
                </a:solidFill>
                <a:latin typeface="Times New Roman"/>
              </a:rPr>
            </a:b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	User Segmentation Workshop</a:t>
            </a:r>
          </a:p>
          <a:p>
            <a:pPr>
              <a:lnSpc>
                <a:spcPts val="1555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82801" y="3708401"/>
            <a:ext cx="1576201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444500" algn="l"/>
              </a:tabLst>
            </a:pP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Goal Setting Workshop</a:t>
            </a:r>
            <a:br>
              <a:rPr lang="en-CA" sz="1200" dirty="0">
                <a:solidFill>
                  <a:srgbClr val="000000"/>
                </a:solidFill>
                <a:latin typeface="Times New Roman"/>
              </a:rPr>
            </a:b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	Experience Brief</a:t>
            </a:r>
          </a:p>
          <a:p>
            <a:pPr>
              <a:lnSpc>
                <a:spcPts val="158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68601" y="4762501"/>
            <a:ext cx="730969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Who to</a:t>
            </a:r>
          </a:p>
          <a:p>
            <a:pPr>
              <a:lnSpc>
                <a:spcPts val="207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27300" y="5041901"/>
            <a:ext cx="1051570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Consider?</a:t>
            </a:r>
          </a:p>
          <a:p>
            <a:pPr>
              <a:lnSpc>
                <a:spcPts val="207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8401" y="5397501"/>
            <a:ext cx="151644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87300">
              <a:lnSpc>
                <a:spcPts val="1400"/>
              </a:lnSpc>
            </a:pP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User Research</a:t>
            </a:r>
            <a:br>
              <a:rPr lang="en-CA" sz="1200" dirty="0">
                <a:solidFill>
                  <a:srgbClr val="000000"/>
                </a:solidFill>
                <a:latin typeface="Times New Roman"/>
              </a:rPr>
            </a:b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Persona Development</a:t>
            </a:r>
          </a:p>
          <a:p>
            <a:pPr>
              <a:lnSpc>
                <a:spcPts val="140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9500" y="3263901"/>
            <a:ext cx="1250342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tools I use +</a:t>
            </a:r>
          </a:p>
          <a:p>
            <a:pPr>
              <a:lnSpc>
                <a:spcPts val="207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59301" y="3530600"/>
            <a:ext cx="1615827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660400" algn="l"/>
              </a:tabLst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questions I help</a:t>
            </a:r>
            <a:br>
              <a:rPr lang="en-CA" sz="1801">
                <a:solidFill>
                  <a:srgbClr val="000000"/>
                </a:solidFill>
                <a:latin typeface="Times New Roman"/>
              </a:rPr>
            </a:b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	Answer</a:t>
            </a:r>
          </a:p>
          <a:p>
            <a:pPr>
              <a:lnSpc>
                <a:spcPts val="220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24800" y="2667000"/>
            <a:ext cx="1166986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52085">
              <a:lnSpc>
                <a:spcPts val="2200"/>
              </a:lnSpc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How will</a:t>
            </a:r>
            <a:br>
              <a:rPr lang="en-CA" sz="1801">
                <a:solidFill>
                  <a:srgbClr val="000000"/>
                </a:solidFill>
                <a:latin typeface="Times New Roman"/>
              </a:rPr>
            </a:b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we do this?</a:t>
            </a:r>
          </a:p>
          <a:p>
            <a:pPr>
              <a:lnSpc>
                <a:spcPts val="220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01001" y="3378201"/>
            <a:ext cx="1861087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Wireframes and Prototypes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Functional Specifications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Content Inventory</a:t>
            </a:r>
          </a:p>
          <a:p>
            <a:pPr>
              <a:lnSpc>
                <a:spcPts val="1455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70801" y="4749800"/>
            <a:ext cx="1372235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When Are we</a:t>
            </a:r>
            <a:br>
              <a:rPr lang="en-CA" sz="1801">
                <a:solidFill>
                  <a:srgbClr val="000000"/>
                </a:solidFill>
                <a:latin typeface="Times New Roman"/>
              </a:rPr>
            </a:br>
            <a:r>
              <a:rPr lang="en-CA" sz="1801">
                <a:solidFill>
                  <a:srgbClr val="000000"/>
                </a:solidFill>
                <a:latin typeface="Arial"/>
                <a:cs typeface="Arial"/>
              </a:rPr>
              <a:t>	Doing what?</a:t>
            </a:r>
          </a:p>
          <a:p>
            <a:pPr>
              <a:lnSpc>
                <a:spcPts val="2200"/>
              </a:lnSpc>
            </a:pPr>
            <a:endParaRPr lang="en-CA" sz="1801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47000" y="5384801"/>
            <a:ext cx="1859676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94">
              <a:lnSpc>
                <a:spcPts val="1400"/>
              </a:lnSpc>
            </a:pP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Flow, Maps and Roadmaps</a:t>
            </a:r>
            <a:br>
              <a:rPr lang="en-CA" sz="1200" dirty="0">
                <a:solidFill>
                  <a:srgbClr val="000000"/>
                </a:solidFill>
                <a:latin typeface="Times New Roman"/>
              </a:rPr>
            </a:b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Scoping Workshop</a:t>
            </a:r>
          </a:p>
          <a:p>
            <a:pPr>
              <a:lnSpc>
                <a:spcPts val="146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47000" y="5765801"/>
            <a:ext cx="2000548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dirty="0">
                <a:solidFill>
                  <a:srgbClr val="000000"/>
                </a:solidFill>
                <a:latin typeface="Arial"/>
                <a:cs typeface="Arial"/>
              </a:rPr>
              <a:t>Collaborative Design Session</a:t>
            </a:r>
          </a:p>
          <a:p>
            <a:pPr>
              <a:lnSpc>
                <a:spcPts val="1380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07600" y="6489701"/>
            <a:ext cx="157094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1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6553200" y="4648200"/>
            <a:ext cx="243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Users?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3200400" y="4648200"/>
            <a:ext cx="2133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Content?</a:t>
            </a:r>
          </a:p>
        </p:txBody>
      </p:sp>
      <p:sp>
        <p:nvSpPr>
          <p:cNvPr id="36869" name="Oval 7"/>
          <p:cNvSpPr>
            <a:spLocks noChangeArrowheads="1"/>
          </p:cNvSpPr>
          <p:nvPr/>
        </p:nvSpPr>
        <p:spPr bwMode="auto">
          <a:xfrm>
            <a:off x="2819400" y="2667000"/>
            <a:ext cx="3733800" cy="373380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8"/>
          <p:cNvSpPr>
            <a:spLocks noChangeArrowheads="1"/>
          </p:cNvSpPr>
          <p:nvPr/>
        </p:nvSpPr>
        <p:spPr bwMode="auto">
          <a:xfrm>
            <a:off x="5486400" y="2743200"/>
            <a:ext cx="3733800" cy="373380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9"/>
          <p:cNvSpPr>
            <a:spLocks noChangeArrowheads="1"/>
          </p:cNvSpPr>
          <p:nvPr/>
        </p:nvSpPr>
        <p:spPr bwMode="auto">
          <a:xfrm>
            <a:off x="4229100" y="990600"/>
            <a:ext cx="3733800" cy="3733800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 Box 10"/>
          <p:cNvSpPr txBox="1">
            <a:spLocks noChangeArrowheads="1"/>
          </p:cNvSpPr>
          <p:nvPr/>
        </p:nvSpPr>
        <p:spPr bwMode="auto">
          <a:xfrm>
            <a:off x="4876800" y="1935162"/>
            <a:ext cx="243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Context?</a:t>
            </a:r>
          </a:p>
        </p:txBody>
      </p:sp>
      <p:sp>
        <p:nvSpPr>
          <p:cNvPr id="36873" name="Text Box 11"/>
          <p:cNvSpPr txBox="1">
            <a:spLocks noChangeArrowheads="1"/>
          </p:cNvSpPr>
          <p:nvPr/>
        </p:nvSpPr>
        <p:spPr bwMode="auto">
          <a:xfrm>
            <a:off x="4876800" y="3810000"/>
            <a:ext cx="243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Helvetica" pitchFamily="34" charset="0"/>
                <a:cs typeface="Helvetica" pitchFamily="34" charset="0"/>
              </a:rPr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193341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4" y="1365325"/>
            <a:ext cx="7004911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9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farm4.static.flickr.com/3560/3610785245_d74f9854bc_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6206" y="746674"/>
            <a:ext cx="6786154" cy="547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/>
          </p:cNvSpPr>
          <p:nvPr>
            <p:ph type="title" idx="4294967295"/>
          </p:nvPr>
        </p:nvSpPr>
        <p:spPr>
          <a:xfrm>
            <a:off x="239486" y="44839"/>
            <a:ext cx="10515600" cy="1325563"/>
          </a:xfrm>
        </p:spPr>
        <p:txBody>
          <a:bodyPr/>
          <a:lstStyle/>
          <a:p>
            <a:r>
              <a:rPr lang="en-US" dirty="0">
                <a:latin typeface="Helvetica" pitchFamily="34" charset="0"/>
                <a:ea typeface="Geneva"/>
                <a:cs typeface="Helvetica" pitchFamily="34" charset="0"/>
              </a:rPr>
              <a:t>Design Process</a:t>
            </a:r>
          </a:p>
        </p:txBody>
      </p:sp>
      <p:sp>
        <p:nvSpPr>
          <p:cNvPr id="38916" name="Text Box 14"/>
          <p:cNvSpPr txBox="1">
            <a:spLocks noChangeArrowheads="1"/>
          </p:cNvSpPr>
          <p:nvPr/>
        </p:nvSpPr>
        <p:spPr bwMode="auto">
          <a:xfrm>
            <a:off x="5268686" y="5675116"/>
            <a:ext cx="5486400" cy="584775"/>
          </a:xfrm>
          <a:prstGeom prst="rect">
            <a:avLst/>
          </a:prstGeom>
          <a:solidFill>
            <a:srgbClr val="000000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metaphor: architectural plans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2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4" descr="http://images.amazon.com/images/P/1565922824.01._SCLZZZZZZZ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3400" y="3810000"/>
            <a:ext cx="1720850" cy="2247900"/>
          </a:xfrm>
          <a:prstGeom prst="rect">
            <a:avLst/>
          </a:prstGeom>
          <a:noFill/>
          <a:ln w="9525">
            <a:solidFill>
              <a:srgbClr val="FC4B04"/>
            </a:solidFill>
            <a:miter lim="800000"/>
            <a:headEnd/>
            <a:tailEnd/>
          </a:ln>
        </p:spPr>
      </p:pic>
      <p:sp>
        <p:nvSpPr>
          <p:cNvPr id="33797" name="Content Placeholder 8"/>
          <p:cNvSpPr>
            <a:spLocks noGrp="1"/>
          </p:cNvSpPr>
          <p:nvPr>
            <p:ph idx="1"/>
          </p:nvPr>
        </p:nvSpPr>
        <p:spPr>
          <a:xfrm>
            <a:off x="1752600" y="762000"/>
            <a:ext cx="6245225" cy="54864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FF6600"/>
                </a:solidFill>
                <a:latin typeface="Helvetica" pitchFamily="34" charset="0"/>
                <a:ea typeface="Geneva"/>
                <a:cs typeface="Helvetica" pitchFamily="34" charset="0"/>
              </a:rPr>
              <a:t>A Brief History of IA</a:t>
            </a: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400" b="1" dirty="0">
                <a:latin typeface="Helvetica" pitchFamily="34" charset="0"/>
                <a:ea typeface="Geneva"/>
                <a:cs typeface="Helvetica" pitchFamily="34" charset="0"/>
              </a:rPr>
              <a:t>1975 </a:t>
            </a:r>
          </a:p>
          <a:p>
            <a:r>
              <a:rPr lang="en-US" sz="2000" dirty="0">
                <a:latin typeface="Helvetica" pitchFamily="34" charset="0"/>
                <a:ea typeface="Geneva"/>
                <a:cs typeface="Helvetica" pitchFamily="34" charset="0"/>
              </a:rPr>
              <a:t>Richard Saul </a:t>
            </a:r>
            <a:r>
              <a:rPr lang="en-US" sz="2000" dirty="0" err="1">
                <a:latin typeface="Helvetica" pitchFamily="34" charset="0"/>
                <a:ea typeface="Geneva"/>
                <a:cs typeface="Helvetica" pitchFamily="34" charset="0"/>
              </a:rPr>
              <a:t>Wurman</a:t>
            </a:r>
            <a:r>
              <a:rPr lang="en-US" sz="2000" dirty="0">
                <a:latin typeface="Helvetica" pitchFamily="34" charset="0"/>
                <a:ea typeface="Geneva"/>
                <a:cs typeface="Helvetica" pitchFamily="34" charset="0"/>
              </a:rPr>
              <a:t> coined the term “information architecture” to describe the field now more likely described as “information design”</a:t>
            </a: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400" b="1" dirty="0">
                <a:latin typeface="Helvetica" pitchFamily="34" charset="0"/>
                <a:ea typeface="Geneva"/>
                <a:cs typeface="Helvetica" pitchFamily="34" charset="0"/>
              </a:rPr>
              <a:t>1994</a:t>
            </a:r>
          </a:p>
          <a:p>
            <a:r>
              <a:rPr lang="en-US" sz="2000" dirty="0">
                <a:latin typeface="Helvetica" pitchFamily="34" charset="0"/>
                <a:ea typeface="Geneva"/>
                <a:cs typeface="Helvetica" pitchFamily="34" charset="0"/>
              </a:rPr>
              <a:t>Formation of Argus Associates in Ann Arbor, WI, the first firm devoted to IA</a:t>
            </a: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400" b="1" dirty="0">
                <a:latin typeface="Helvetica" pitchFamily="34" charset="0"/>
                <a:ea typeface="Geneva"/>
                <a:cs typeface="Helvetica" pitchFamily="34" charset="0"/>
              </a:rPr>
              <a:t>1998</a:t>
            </a:r>
          </a:p>
          <a:p>
            <a:r>
              <a:rPr lang="en-US" sz="2000" dirty="0">
                <a:latin typeface="Helvetica" pitchFamily="34" charset="0"/>
                <a:ea typeface="Geneva"/>
                <a:cs typeface="Helvetica" pitchFamily="34" charset="0"/>
              </a:rPr>
              <a:t>First edition of Peter </a:t>
            </a:r>
            <a:r>
              <a:rPr lang="en-US" sz="2000" dirty="0" err="1">
                <a:latin typeface="Helvetica" pitchFamily="34" charset="0"/>
                <a:ea typeface="Geneva"/>
                <a:cs typeface="Helvetica" pitchFamily="34" charset="0"/>
              </a:rPr>
              <a:t>Morville</a:t>
            </a:r>
            <a:r>
              <a:rPr lang="en-US" sz="2000" dirty="0">
                <a:latin typeface="Helvetica" pitchFamily="34" charset="0"/>
                <a:ea typeface="Geneva"/>
                <a:cs typeface="Helvetica" pitchFamily="34" charset="0"/>
              </a:rPr>
              <a:t> and Lou Rosenfeld’s Information Architecture for the World Wide Web, affectionately known as “The Polar Bear” book</a:t>
            </a:r>
          </a:p>
        </p:txBody>
      </p:sp>
      <p:pic>
        <p:nvPicPr>
          <p:cNvPr id="140290" name="Picture 2" descr="http://ecx.images-amazon.com/images/I/510BYRBQT4L._SL500_AA240_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0" y="1189039"/>
            <a:ext cx="2286000" cy="2286001"/>
          </a:xfrm>
          <a:prstGeom prst="rect">
            <a:avLst/>
          </a:prstGeom>
          <a:noFill/>
        </p:spPr>
      </p:pic>
      <p:pic>
        <p:nvPicPr>
          <p:cNvPr id="33794" name="Picture 2" descr="http://images.ted.com/images/ted/1651_197x14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97826" y="1828800"/>
            <a:ext cx="1876425" cy="1409700"/>
          </a:xfrm>
          <a:prstGeom prst="rect">
            <a:avLst/>
          </a:prstGeom>
          <a:noFill/>
          <a:ln w="9525">
            <a:solidFill>
              <a:srgbClr val="FC4B0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38237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UXD</a:t>
            </a:r>
            <a:r>
              <a:rPr lang="en-GB" dirty="0"/>
              <a:t> Pillars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Information Architecture (IA)</a:t>
            </a:r>
          </a:p>
          <a:p>
            <a:r>
              <a:rPr lang="en-GB" dirty="0"/>
              <a:t>Interaction Design (</a:t>
            </a:r>
            <a:r>
              <a:rPr lang="en-GB" dirty="0" err="1"/>
              <a:t>IXD</a:t>
            </a:r>
            <a:r>
              <a:rPr lang="en-GB" dirty="0"/>
              <a:t>)</a:t>
            </a:r>
          </a:p>
          <a:p>
            <a:r>
              <a:rPr lang="en-GB" dirty="0"/>
              <a:t>Content Design (CD)</a:t>
            </a:r>
          </a:p>
          <a:p>
            <a:r>
              <a:rPr lang="en-GB" dirty="0"/>
              <a:t>Navigation Design (ND)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0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datalink.com.au/freestyler/files/generated/10740862_w2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1" y="2822576"/>
            <a:ext cx="1446213" cy="1857375"/>
          </a:xfrm>
          <a:prstGeom prst="rect">
            <a:avLst/>
          </a:prstGeom>
          <a:noFill/>
          <a:ln w="9525">
            <a:solidFill>
              <a:srgbClr val="FC4B04"/>
            </a:solidFill>
            <a:miter lim="800000"/>
            <a:headEnd/>
            <a:tailEnd/>
          </a:ln>
        </p:spPr>
      </p:pic>
      <p:pic>
        <p:nvPicPr>
          <p:cNvPr id="34819" name="Picture 7" descr="http://www.asis.org/Conferences/Summit2000/Information_Architecture/SUMMITI2000.jpg"/>
          <p:cNvPicPr>
            <a:picLocks noChangeAspect="1" noChangeArrowheads="1"/>
          </p:cNvPicPr>
          <p:nvPr/>
        </p:nvPicPr>
        <p:blipFill>
          <a:blip r:embed="rId4"/>
          <a:srcRect l="16238" r="13675"/>
          <a:stretch>
            <a:fillRect/>
          </a:stretch>
        </p:blipFill>
        <p:spPr bwMode="auto">
          <a:xfrm>
            <a:off x="7315200" y="1822450"/>
            <a:ext cx="3124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Content Placeholder 8"/>
          <p:cNvSpPr txBox="1">
            <a:spLocks/>
          </p:cNvSpPr>
          <p:nvPr/>
        </p:nvSpPr>
        <p:spPr bwMode="auto">
          <a:xfrm>
            <a:off x="1752600" y="762000"/>
            <a:ext cx="60198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FF6600"/>
                </a:solidFill>
                <a:latin typeface="Helvetica" pitchFamily="34" charset="0"/>
                <a:cs typeface="Helvetica" pitchFamily="34" charset="0"/>
              </a:rPr>
              <a:t>A Brief History of IA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sz="2400" b="1" dirty="0">
                <a:latin typeface="Helvetica" pitchFamily="34" charset="0"/>
                <a:cs typeface="Helvetica" pitchFamily="34" charset="0"/>
              </a:rPr>
              <a:t>2000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Helvetica" pitchFamily="34" charset="0"/>
                <a:cs typeface="Helvetica" pitchFamily="34" charset="0"/>
              </a:rPr>
              <a:t>First IA Summit, Boston, MA – Defining Information Architecture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sz="2400" b="1" dirty="0">
                <a:latin typeface="Helvetica" pitchFamily="34" charset="0"/>
                <a:cs typeface="Helvetica" pitchFamily="34" charset="0"/>
              </a:rPr>
              <a:t>2002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Helvetica" pitchFamily="34" charset="0"/>
                <a:cs typeface="Helvetica" pitchFamily="34" charset="0"/>
              </a:rPr>
              <a:t>Boxes &amp; Arrows, online journal for information architects goes live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Helvetica" pitchFamily="34" charset="0"/>
                <a:cs typeface="Helvetica" pitchFamily="34" charset="0"/>
              </a:rPr>
              <a:t>3 new books on IA published, including Jesse James Garrett’s The Elements of User Experience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sz="2400" b="1" dirty="0">
                <a:latin typeface="Helvetica" pitchFamily="34" charset="0"/>
                <a:cs typeface="Helvetica" pitchFamily="34" charset="0"/>
              </a:rPr>
              <a:t>2014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Helvetica" pitchFamily="34" charset="0"/>
                <a:cs typeface="Helvetica" pitchFamily="34" charset="0"/>
              </a:rPr>
              <a:t> 15</a:t>
            </a:r>
            <a:r>
              <a:rPr lang="en-US" sz="2000" baseline="30000" dirty="0">
                <a:latin typeface="Helvetica" pitchFamily="34" charset="0"/>
                <a:cs typeface="Helvetica" pitchFamily="34" charset="0"/>
              </a:rPr>
              <a:t>th</a:t>
            </a:r>
            <a:r>
              <a:rPr lang="en-US" sz="2000" dirty="0">
                <a:latin typeface="Helvetica" pitchFamily="34" charset="0"/>
                <a:cs typeface="Helvetica" pitchFamily="34" charset="0"/>
              </a:rPr>
              <a:t> Annual IA Summit held in San Diego, CA, March 25-30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77" y="4953001"/>
            <a:ext cx="1446213" cy="157155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461826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6" y="827315"/>
            <a:ext cx="9360952" cy="51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73" y="1492068"/>
            <a:ext cx="544562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63" y="1178923"/>
            <a:ext cx="557255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81" y="1202146"/>
            <a:ext cx="5597945" cy="353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581" y="592183"/>
            <a:ext cx="645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any IA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606" y="1036320"/>
            <a:ext cx="3291840" cy="61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54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528" y="1859739"/>
            <a:ext cx="8393112" cy="341439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IA is the art of expressing a model or concept of information used in activities that require explicit details of complex systems</a:t>
            </a:r>
          </a:p>
          <a:p>
            <a:r>
              <a:rPr lang="en-GB" dirty="0"/>
              <a:t>IA is the structural integrity of meaning across contexts</a:t>
            </a:r>
          </a:p>
          <a:p>
            <a:r>
              <a:rPr lang="en-GB" dirty="0"/>
              <a:t>IA should be practically defined through the balance the needs and goals of business or site and intended audience to deliver a roadmap on how information should be presented on: </a:t>
            </a:r>
          </a:p>
          <a:p>
            <a:pPr>
              <a:buFont typeface="Wingdings" charset="2"/>
              <a:buChar char="§"/>
            </a:pPr>
            <a:r>
              <a:rPr lang="en-GB" dirty="0"/>
              <a:t>Content </a:t>
            </a:r>
          </a:p>
          <a:p>
            <a:pPr>
              <a:buFont typeface="Wingdings" charset="2"/>
              <a:buChar char="§"/>
            </a:pPr>
            <a:r>
              <a:rPr lang="en-GB" dirty="0"/>
              <a:t>Navigation </a:t>
            </a:r>
          </a:p>
          <a:p>
            <a:pPr>
              <a:buFont typeface="Wingdings" charset="2"/>
              <a:buChar char="§"/>
            </a:pPr>
            <a:r>
              <a:rPr lang="en-GB" dirty="0"/>
              <a:t>Labelling </a:t>
            </a:r>
          </a:p>
        </p:txBody>
      </p:sp>
    </p:spTree>
    <p:extLst>
      <p:ext uri="{BB962C8B-B14F-4D97-AF65-F5344CB8AC3E}">
        <p14:creationId xmlns:p14="http://schemas.microsoft.com/office/powerpoint/2010/main" val="865964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88" y="676177"/>
            <a:ext cx="7050771" cy="53288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71550" y="1529161"/>
            <a:ext cx="626894" cy="5250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507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AI requires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business needs/goals </a:t>
            </a:r>
          </a:p>
          <a:p>
            <a:r>
              <a:rPr lang="en-GB" dirty="0"/>
              <a:t>Understanding user needs/goals -?- IXD</a:t>
            </a:r>
          </a:p>
          <a:p>
            <a:r>
              <a:rPr lang="en-GB" dirty="0"/>
              <a:t>Organising information so it makes sense?</a:t>
            </a:r>
          </a:p>
          <a:p>
            <a:r>
              <a:rPr lang="en-GB" dirty="0"/>
              <a:t>Create a structure to support information, content and users/business needs.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45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Structure, Organisation and Taxonomy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OST in AI is not only important for storing and displaying information and content, but also critical for information retrieval.</a:t>
            </a:r>
          </a:p>
          <a:p>
            <a:r>
              <a:rPr lang="en-GB" dirty="0">
                <a:solidFill>
                  <a:srgbClr val="FF0000"/>
                </a:solidFill>
              </a:rPr>
              <a:t>Organisation</a:t>
            </a:r>
            <a:r>
              <a:rPr lang="en-GB" dirty="0"/>
              <a:t> provides a front end supportive means of visually and textually displaying and delivering information and content.</a:t>
            </a:r>
          </a:p>
          <a:p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taxonomy</a:t>
            </a:r>
            <a:r>
              <a:rPr lang="en-GB" dirty="0"/>
              <a:t> provides backend supportive mechanism for data retrieval and works hand in hand with mainstream digital marketing activities such as SEO. </a:t>
            </a:r>
          </a:p>
        </p:txBody>
      </p:sp>
    </p:spTree>
    <p:extLst>
      <p:ext uri="{BB962C8B-B14F-4D97-AF65-F5344CB8AC3E}">
        <p14:creationId xmlns:p14="http://schemas.microsoft.com/office/powerpoint/2010/main" val="2574664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165" y="250666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 the next hour ….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Examine and analyse the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(Regional Structure)</a:t>
            </a:r>
          </a:p>
          <a:p>
            <a:r>
              <a:rPr lang="en-GB" dirty="0"/>
              <a:t>Examine and analyse the </a:t>
            </a:r>
            <a:r>
              <a:rPr lang="en-GB" dirty="0">
                <a:solidFill>
                  <a:srgbClr val="FF0000"/>
                </a:solidFill>
              </a:rPr>
              <a:t>Organisation</a:t>
            </a:r>
            <a:r>
              <a:rPr lang="en-GB" dirty="0"/>
              <a:t> of Information (in each region).</a:t>
            </a:r>
          </a:p>
          <a:p>
            <a:r>
              <a:rPr lang="en-GB" dirty="0"/>
              <a:t>Examine and analyse the </a:t>
            </a:r>
            <a:r>
              <a:rPr lang="en-GB" dirty="0">
                <a:solidFill>
                  <a:srgbClr val="FF0000"/>
                </a:solidFill>
              </a:rPr>
              <a:t>Taxonomy</a:t>
            </a:r>
            <a:r>
              <a:rPr lang="en-GB" dirty="0"/>
              <a:t> of information.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387A8-0ABF-8140-B66A-885553F36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62" y="46831"/>
            <a:ext cx="835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6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276600" y="635000"/>
            <a:ext cx="3608360" cy="8976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0">
                <a:solidFill>
                  <a:srgbClr val="000000"/>
                </a:solidFill>
                <a:latin typeface="Arial"/>
                <a:cs typeface="Arial"/>
              </a:rPr>
              <a:t>The world is complex</a:t>
            </a:r>
          </a:p>
          <a:p>
            <a:pPr>
              <a:lnSpc>
                <a:spcPts val="3450"/>
              </a:lnSpc>
            </a:pPr>
            <a:endParaRPr lang="en-CA" sz="30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4103" y="1771776"/>
            <a:ext cx="7431522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0" dirty="0">
                <a:solidFill>
                  <a:srgbClr val="000000"/>
                </a:solidFill>
                <a:latin typeface="Arial"/>
                <a:cs typeface="Arial"/>
              </a:rPr>
              <a:t>• People face more choices and avenues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4103" y="2298701"/>
            <a:ext cx="6974666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0" dirty="0">
                <a:solidFill>
                  <a:srgbClr val="000000"/>
                </a:solidFill>
                <a:latin typeface="Arial"/>
                <a:cs typeface="Arial"/>
              </a:rPr>
              <a:t>• Businesses are under more pressure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4103" y="2781301"/>
            <a:ext cx="11181806" cy="9746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CA" sz="3200" dirty="0">
                <a:solidFill>
                  <a:srgbClr val="000000"/>
                </a:solidFill>
                <a:latin typeface="Arial"/>
                <a:cs typeface="Arial"/>
              </a:rPr>
              <a:t>• Technology is advanced, but constantly changing</a:t>
            </a:r>
          </a:p>
          <a:p>
            <a:pPr>
              <a:lnSpc>
                <a:spcPts val="380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4103" y="3316462"/>
            <a:ext cx="6513578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0" dirty="0">
                <a:solidFill>
                  <a:srgbClr val="000000"/>
                </a:solidFill>
                <a:latin typeface="Arial"/>
                <a:cs typeface="Arial"/>
              </a:rPr>
              <a:t>• We are all personally experiencing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94269" y="4096879"/>
            <a:ext cx="4095673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10" b="1" dirty="0">
                <a:solidFill>
                  <a:srgbClr val="E22400"/>
                </a:solidFill>
                <a:latin typeface="Arial Bold"/>
                <a:cs typeface="Arial Bold"/>
              </a:rPr>
              <a:t>information overload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83800" y="6489701"/>
            <a:ext cx="78548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3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3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40B6B-2909-0645-9D68-181F6978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2" y="0"/>
            <a:ext cx="10503877" cy="5826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A5460-6BFA-CB45-88A0-80AFF64C19E0}"/>
              </a:ext>
            </a:extLst>
          </p:cNvPr>
          <p:cNvSpPr txBox="1"/>
          <p:nvPr/>
        </p:nvSpPr>
        <p:spPr>
          <a:xfrm>
            <a:off x="3071446" y="58266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3C12-B951-F64C-B0BA-E1F30F7491A0}"/>
              </a:ext>
            </a:extLst>
          </p:cNvPr>
          <p:cNvSpPr txBox="1"/>
          <p:nvPr/>
        </p:nvSpPr>
        <p:spPr>
          <a:xfrm>
            <a:off x="5105400" y="58266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ABA12-ACF4-3B4C-8B3E-6D07365583DD}"/>
              </a:ext>
            </a:extLst>
          </p:cNvPr>
          <p:cNvSpPr txBox="1"/>
          <p:nvPr/>
        </p:nvSpPr>
        <p:spPr>
          <a:xfrm>
            <a:off x="8036169" y="58266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4776A7-324E-E84E-80EA-3294FA0A2544}"/>
              </a:ext>
            </a:extLst>
          </p:cNvPr>
          <p:cNvCxnSpPr/>
          <p:nvPr/>
        </p:nvCxnSpPr>
        <p:spPr>
          <a:xfrm>
            <a:off x="2801815" y="1301262"/>
            <a:ext cx="0" cy="294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5BD4A-1420-C944-AE38-5C4DF28404E1}"/>
              </a:ext>
            </a:extLst>
          </p:cNvPr>
          <p:cNvCxnSpPr/>
          <p:nvPr/>
        </p:nvCxnSpPr>
        <p:spPr>
          <a:xfrm>
            <a:off x="2309446" y="1735016"/>
            <a:ext cx="1711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BFC80DF-3DA2-EC4F-8B40-2ACF6E28E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54" y="4000716"/>
            <a:ext cx="646983" cy="4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489165" y="2185852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Data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04257" y="719909"/>
            <a:ext cx="749724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  <a:tabLst>
                <a:tab pos="889000" algn="l"/>
              </a:tabLst>
            </a:pPr>
            <a:r>
              <a:rPr lang="en-CA" sz="3000" dirty="0">
                <a:solidFill>
                  <a:srgbClr val="000000"/>
                </a:solidFill>
                <a:latin typeface="Arial"/>
                <a:cs typeface="Arial"/>
              </a:rPr>
              <a:t>Information is not found, it is </a:t>
            </a:r>
            <a:r>
              <a:rPr lang="en-CA" sz="3000" dirty="0">
                <a:solidFill>
                  <a:srgbClr val="E22400"/>
                </a:solidFill>
                <a:latin typeface="Arial"/>
                <a:cs typeface="Arial"/>
              </a:rPr>
              <a:t>Communicated</a:t>
            </a:r>
          </a:p>
          <a:p>
            <a:pPr>
              <a:lnSpc>
                <a:spcPts val="3600"/>
              </a:lnSpc>
            </a:pPr>
            <a:endParaRPr lang="en-CA" sz="30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531325" y="2185851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Information </a:t>
            </a:r>
          </a:p>
        </p:txBody>
      </p:sp>
      <p:sp>
        <p:nvSpPr>
          <p:cNvPr id="6" name="Oval 5"/>
          <p:cNvSpPr/>
          <p:nvPr/>
        </p:nvSpPr>
        <p:spPr>
          <a:xfrm>
            <a:off x="5778137" y="2185850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Knowledge </a:t>
            </a:r>
          </a:p>
        </p:txBody>
      </p:sp>
      <p:sp>
        <p:nvSpPr>
          <p:cNvPr id="7" name="Oval 6"/>
          <p:cNvSpPr/>
          <p:nvPr/>
        </p:nvSpPr>
        <p:spPr>
          <a:xfrm>
            <a:off x="7855131" y="2185849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Wisdom</a:t>
            </a:r>
          </a:p>
        </p:txBody>
      </p:sp>
    </p:spTree>
    <p:extLst>
      <p:ext uri="{BB962C8B-B14F-4D97-AF65-F5344CB8AC3E}">
        <p14:creationId xmlns:p14="http://schemas.microsoft.com/office/powerpoint/2010/main" val="168322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489165" y="2185852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Data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04257" y="719909"/>
            <a:ext cx="749724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  <a:tabLst>
                <a:tab pos="889000" algn="l"/>
              </a:tabLst>
            </a:pPr>
            <a:r>
              <a:rPr lang="en-CA" sz="3000" dirty="0">
                <a:solidFill>
                  <a:srgbClr val="000000"/>
                </a:solidFill>
                <a:latin typeface="Arial"/>
                <a:cs typeface="Arial"/>
              </a:rPr>
              <a:t>Information is not found, it is </a:t>
            </a:r>
            <a:r>
              <a:rPr lang="en-CA" sz="3000" dirty="0">
                <a:solidFill>
                  <a:srgbClr val="E22400"/>
                </a:solidFill>
                <a:latin typeface="Arial"/>
                <a:cs typeface="Arial"/>
              </a:rPr>
              <a:t>Communicated</a:t>
            </a:r>
          </a:p>
          <a:p>
            <a:pPr>
              <a:lnSpc>
                <a:spcPts val="3600"/>
              </a:lnSpc>
            </a:pPr>
            <a:endParaRPr lang="en-CA" sz="30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531325" y="2185851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Information </a:t>
            </a:r>
          </a:p>
        </p:txBody>
      </p:sp>
      <p:sp>
        <p:nvSpPr>
          <p:cNvPr id="6" name="Oval 5"/>
          <p:cNvSpPr/>
          <p:nvPr/>
        </p:nvSpPr>
        <p:spPr>
          <a:xfrm>
            <a:off x="5778137" y="2185850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Knowledge </a:t>
            </a:r>
          </a:p>
        </p:txBody>
      </p:sp>
      <p:sp>
        <p:nvSpPr>
          <p:cNvPr id="7" name="Oval 6"/>
          <p:cNvSpPr/>
          <p:nvPr/>
        </p:nvSpPr>
        <p:spPr>
          <a:xfrm>
            <a:off x="7855131" y="2185849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Wisdom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261325" y="4759234"/>
            <a:ext cx="1308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 Research</a:t>
            </a:r>
          </a:p>
          <a:p>
            <a:pPr>
              <a:lnSpc>
                <a:spcPts val="2355"/>
              </a:lnSpc>
            </a:pPr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848825" y="4759234"/>
            <a:ext cx="157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 dirty="0">
                <a:solidFill>
                  <a:srgbClr val="E22400"/>
                </a:solidFill>
                <a:latin typeface="Arial"/>
                <a:cs typeface="Arial"/>
              </a:rPr>
              <a:t> Presentation</a:t>
            </a:r>
          </a:p>
          <a:p>
            <a:pPr>
              <a:lnSpc>
                <a:spcPts val="2300"/>
              </a:lnSpc>
            </a:pPr>
            <a:endParaRPr lang="en-CA" sz="1600" dirty="0">
              <a:solidFill>
                <a:srgbClr val="E22400"/>
              </a:solidFill>
              <a:latin typeface="Arial"/>
              <a:cs typeface="Arial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486071" y="4746534"/>
            <a:ext cx="1638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Conversation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8671560" y="4759234"/>
            <a:ext cx="1752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Contemplation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2261325" y="5000534"/>
            <a:ext cx="120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9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 Creation</a:t>
            </a:r>
          </a:p>
          <a:p>
            <a:pPr>
              <a:lnSpc>
                <a:spcPts val="1990"/>
              </a:lnSpc>
            </a:pPr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3848825" y="5000534"/>
            <a:ext cx="171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 dirty="0">
                <a:solidFill>
                  <a:srgbClr val="E22400"/>
                </a:solidFill>
                <a:latin typeface="Arial"/>
                <a:cs typeface="Arial"/>
              </a:rPr>
              <a:t> Organization</a:t>
            </a:r>
          </a:p>
          <a:p>
            <a:pPr>
              <a:lnSpc>
                <a:spcPts val="2300"/>
              </a:lnSpc>
            </a:pPr>
            <a:endParaRPr lang="en-CA" sz="1600" dirty="0">
              <a:solidFill>
                <a:srgbClr val="E22400"/>
              </a:solidFill>
              <a:latin typeface="Arial"/>
              <a:cs typeface="Arial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486071" y="4987834"/>
            <a:ext cx="1447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Storytelling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8671560" y="5000534"/>
            <a:ext cx="1384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Evaluation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2261325" y="5241834"/>
            <a:ext cx="1333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Gathering</a:t>
            </a:r>
          </a:p>
          <a:p>
            <a:pPr>
              <a:lnSpc>
                <a:spcPts val="188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6486071" y="5229134"/>
            <a:ext cx="1524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Integration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671560" y="5241834"/>
            <a:ext cx="1638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>
                <a:solidFill>
                  <a:srgbClr val="000000"/>
                </a:solidFill>
                <a:latin typeface="Arial"/>
                <a:cs typeface="Arial"/>
              </a:rPr>
              <a:t> Interpretation</a:t>
            </a:r>
          </a:p>
          <a:p>
            <a:pPr>
              <a:lnSpc>
                <a:spcPts val="2300"/>
              </a:lnSpc>
            </a:pPr>
            <a:endParaRPr lang="en-CA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2261325" y="5483134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 Discovery</a:t>
            </a:r>
          </a:p>
          <a:p>
            <a:pPr>
              <a:lnSpc>
                <a:spcPts val="1900"/>
              </a:lnSpc>
            </a:pPr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87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489165" y="2185852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Data</a:t>
            </a:r>
          </a:p>
        </p:txBody>
      </p:sp>
      <p:sp>
        <p:nvSpPr>
          <p:cNvPr id="5" name="Oval 4"/>
          <p:cNvSpPr/>
          <p:nvPr/>
        </p:nvSpPr>
        <p:spPr>
          <a:xfrm>
            <a:off x="3531325" y="2185851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Information </a:t>
            </a:r>
          </a:p>
        </p:txBody>
      </p:sp>
      <p:sp>
        <p:nvSpPr>
          <p:cNvPr id="6" name="Oval 5"/>
          <p:cNvSpPr/>
          <p:nvPr/>
        </p:nvSpPr>
        <p:spPr>
          <a:xfrm>
            <a:off x="5778137" y="2185850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Knowledge </a:t>
            </a:r>
          </a:p>
        </p:txBody>
      </p:sp>
      <p:sp>
        <p:nvSpPr>
          <p:cNvPr id="7" name="Oval 6"/>
          <p:cNvSpPr/>
          <p:nvPr/>
        </p:nvSpPr>
        <p:spPr>
          <a:xfrm>
            <a:off x="8118566" y="2185849"/>
            <a:ext cx="2569029" cy="24906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Wisdom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1689100" y="965200"/>
            <a:ext cx="7454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0" dirty="0">
                <a:solidFill>
                  <a:srgbClr val="000000"/>
                </a:solidFill>
                <a:latin typeface="Arial"/>
                <a:cs typeface="Arial"/>
              </a:rPr>
              <a:t>How people understand</a:t>
            </a:r>
          </a:p>
          <a:p>
            <a:pPr>
              <a:lnSpc>
                <a:spcPts val="3450"/>
              </a:lnSpc>
            </a:pPr>
            <a:endParaRPr lang="en-CA" sz="3000" dirty="0">
              <a:solidFill>
                <a:srgbClr val="000000"/>
              </a:solidFill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2061029" y="4770483"/>
            <a:ext cx="7823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7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 Contextless</a:t>
            </a:r>
          </a:p>
          <a:p>
            <a:pPr>
              <a:lnSpc>
                <a:spcPts val="1610"/>
              </a:lnSpc>
            </a:pPr>
            <a:endParaRPr lang="en-CA" sz="1426" dirty="0">
              <a:solidFill>
                <a:srgbClr val="000000"/>
              </a:solidFill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2061029" y="4973683"/>
            <a:ext cx="78232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CA" sz="175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Exhaustive,</a:t>
            </a:r>
            <a:br>
              <a:rPr lang="en-CA" sz="1400">
                <a:solidFill>
                  <a:srgbClr val="000000"/>
                </a:solidFill>
                <a:latin typeface="Times New Roman"/>
              </a:rPr>
            </a:b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	not curated</a:t>
            </a:r>
          </a:p>
          <a:p>
            <a:pPr>
              <a:lnSpc>
                <a:spcPts val="170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2061029" y="5405483"/>
            <a:ext cx="78232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CA" sz="17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 Not meant to</a:t>
            </a:r>
            <a:br>
              <a:rPr lang="en-CA" sz="1400" dirty="0">
                <a:solidFill>
                  <a:srgbClr val="000000"/>
                </a:solidFill>
                <a:latin typeface="Times New Roman"/>
              </a:rPr>
            </a:b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	inform the</a:t>
            </a:r>
          </a:p>
          <a:p>
            <a:pPr>
              <a:lnSpc>
                <a:spcPts val="1700"/>
              </a:lnSpc>
            </a:pP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2251529" y="5837283"/>
            <a:ext cx="7632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consumer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4197168" y="4770483"/>
            <a:ext cx="13208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lang="en-CA" sz="175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The careful</a:t>
            </a:r>
          </a:p>
          <a:p>
            <a:pPr>
              <a:lnSpc>
                <a:spcPts val="20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4387668" y="5024483"/>
            <a:ext cx="12192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arrangement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4387668" y="5240383"/>
            <a:ext cx="9525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of data to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4387668" y="5456283"/>
            <a:ext cx="11557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perform in a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4387668" y="5672183"/>
            <a:ext cx="838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context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6467566" y="4771753"/>
            <a:ext cx="16510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lang="en-CA" sz="17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 Gained through</a:t>
            </a:r>
          </a:p>
          <a:p>
            <a:pPr>
              <a:lnSpc>
                <a:spcPts val="2010"/>
              </a:lnSpc>
            </a:pPr>
            <a:endParaRPr lang="en-CA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6658066" y="5025753"/>
            <a:ext cx="14478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experience with</a:t>
            </a:r>
          </a:p>
          <a:p>
            <a:pPr>
              <a:lnSpc>
                <a:spcPts val="1610"/>
              </a:lnSpc>
            </a:pPr>
            <a:endParaRPr lang="en-CA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6658066" y="5241653"/>
            <a:ext cx="14224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the same set of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TextBox 15"/>
          <p:cNvSpPr txBox="1"/>
          <p:nvPr/>
        </p:nvSpPr>
        <p:spPr>
          <a:xfrm>
            <a:off x="6658066" y="5457553"/>
            <a:ext cx="16891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 dirty="0">
                <a:solidFill>
                  <a:srgbClr val="000000"/>
                </a:solidFill>
                <a:latin typeface="Arial"/>
                <a:cs typeface="Arial"/>
              </a:rPr>
              <a:t>data from a variety</a:t>
            </a:r>
          </a:p>
          <a:p>
            <a:pPr>
              <a:lnSpc>
                <a:spcPts val="1610"/>
              </a:lnSpc>
            </a:pPr>
            <a:endParaRPr lang="en-CA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4" name="TextBox 18"/>
          <p:cNvSpPr txBox="1"/>
          <p:nvPr/>
        </p:nvSpPr>
        <p:spPr>
          <a:xfrm>
            <a:off x="6658066" y="5673453"/>
            <a:ext cx="1460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of perspectives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292" y="4708197"/>
            <a:ext cx="279830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390901" y="469900"/>
            <a:ext cx="3815147" cy="11156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  <a:tabLst>
                <a:tab pos="1104900" algn="l"/>
              </a:tabLst>
            </a:pPr>
            <a:r>
              <a:rPr lang="en-CA" sz="2400">
                <a:solidFill>
                  <a:srgbClr val="000000"/>
                </a:solidFill>
                <a:latin typeface="Arial"/>
                <a:cs typeface="Arial"/>
              </a:rPr>
              <a:t>Some (of many) Enemies of</a:t>
            </a:r>
            <a:br>
              <a:rPr lang="en-CA" sz="2400">
                <a:solidFill>
                  <a:srgbClr val="000000"/>
                </a:solidFill>
                <a:latin typeface="Times New Roman"/>
              </a:rPr>
            </a:br>
            <a:r>
              <a:rPr lang="en-CA" sz="2400">
                <a:solidFill>
                  <a:srgbClr val="000000"/>
                </a:solidFill>
                <a:latin typeface="Arial"/>
                <a:cs typeface="Arial"/>
              </a:rPr>
              <a:t>	Understanding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9300" y="1625600"/>
            <a:ext cx="7817846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  Familiarity: 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Being too close to the problem can make you forget to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	remember what it is like to NOT understand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19301" y="2336800"/>
            <a:ext cx="727936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 dirty="0">
                <a:solidFill>
                  <a:srgbClr val="000000"/>
                </a:solidFill>
                <a:latin typeface="Arial Bold"/>
                <a:cs typeface="Arial Bold"/>
              </a:rPr>
              <a:t>  Looking good vs. being good: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Tricking yourself into thinking</a:t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	something is good because it is good looking</a:t>
            </a:r>
          </a:p>
          <a:p>
            <a:pPr>
              <a:lnSpc>
                <a:spcPts val="24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19300" y="3048001"/>
            <a:ext cx="6564298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	“Uh, Huh”: 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Not admitting ignorance when faced with it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19301" y="3454401"/>
            <a:ext cx="7385035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  Unnecessary Exactitude: 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Including more detail than is helpful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19301" y="3848100"/>
            <a:ext cx="7462107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  Rainbow Worship: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Believing that more color or colorful flowery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	language is always better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19301" y="4559300"/>
            <a:ext cx="8045729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 dirty="0">
                <a:solidFill>
                  <a:srgbClr val="000000"/>
                </a:solidFill>
                <a:latin typeface="Arial Bold"/>
                <a:cs typeface="Arial Bold"/>
              </a:rPr>
              <a:t>  </a:t>
            </a:r>
            <a:r>
              <a:rPr lang="en-CA" sz="2010" b="1" dirty="0" err="1">
                <a:solidFill>
                  <a:srgbClr val="000000"/>
                </a:solidFill>
                <a:latin typeface="Arial Bold"/>
                <a:cs typeface="Arial Bold"/>
              </a:rPr>
              <a:t>Edifitis</a:t>
            </a:r>
            <a:r>
              <a:rPr lang="en-CA" sz="2010" b="1" dirty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Belief that a better, shinier “such and such” could and will fix</a:t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	the problem</a:t>
            </a:r>
          </a:p>
          <a:p>
            <a:pPr>
              <a:lnSpc>
                <a:spcPts val="24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19300" y="5270501"/>
            <a:ext cx="5937972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  Not asking Why: 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Simple as that. Always ask why.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19300" y="5664200"/>
            <a:ext cx="8083944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10" b="1">
                <a:solidFill>
                  <a:srgbClr val="000000"/>
                </a:solidFill>
                <a:latin typeface="Arial Bold"/>
                <a:cs typeface="Arial Bold"/>
              </a:rPr>
              <a:t>  How before What: 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Thinking to specifically about solutions before the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	problem is defined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83800" y="6489701"/>
            <a:ext cx="78548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7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8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044700" y="2400300"/>
            <a:ext cx="5743560" cy="20390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300"/>
              </a:lnSpc>
              <a:tabLst>
                <a:tab pos="1003300" algn="l"/>
              </a:tabLst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What HAppens without</a:t>
            </a:r>
            <a:br>
              <a:rPr lang="en-CA" sz="4400">
                <a:solidFill>
                  <a:srgbClr val="000000"/>
                </a:solidFill>
                <a:latin typeface="Times New Roman"/>
              </a:rPr>
            </a:b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	understanding?</a:t>
            </a:r>
          </a:p>
          <a:p>
            <a:pPr>
              <a:lnSpc>
                <a:spcPts val="530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83800" y="6489701"/>
            <a:ext cx="78548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999999"/>
                </a:solidFill>
                <a:latin typeface="Calibri"/>
                <a:cs typeface="Calibri"/>
              </a:rPr>
              <a:t>8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60600" y="330200"/>
            <a:ext cx="5277086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>
                <a:solidFill>
                  <a:srgbClr val="000000"/>
                </a:solidFill>
                <a:latin typeface="Arial"/>
                <a:cs typeface="Arial"/>
              </a:rPr>
              <a:t>Spray-n-Pray is common wisdom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96500" y="6502401"/>
            <a:ext cx="72136" cy="333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65"/>
              </a:lnSpc>
            </a:pPr>
            <a:r>
              <a:rPr lang="en-CA" sz="1100">
                <a:solidFill>
                  <a:srgbClr val="999999"/>
                </a:solidFill>
                <a:latin typeface="Calibri"/>
                <a:cs typeface="Calibri"/>
              </a:rPr>
              <a:t>9</a:t>
            </a:r>
          </a:p>
          <a:p>
            <a:pPr>
              <a:lnSpc>
                <a:spcPts val="1265"/>
              </a:lnSpc>
            </a:pPr>
            <a:endParaRPr lang="en-CA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0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971</Words>
  <Application>Microsoft Macintosh PowerPoint</Application>
  <PresentationFormat>Widescreen</PresentationFormat>
  <Paragraphs>170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Arial Bold</vt:lpstr>
      <vt:lpstr>Calibri</vt:lpstr>
      <vt:lpstr>Calibri Light</vt:lpstr>
      <vt:lpstr>Geneva</vt:lpstr>
      <vt:lpstr>Helvetica</vt:lpstr>
      <vt:lpstr>Times New Roman</vt:lpstr>
      <vt:lpstr>Wingdings</vt:lpstr>
      <vt:lpstr>Office Theme</vt:lpstr>
      <vt:lpstr>Design </vt:lpstr>
      <vt:lpstr>UXD Pillars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Architecture </vt:lpstr>
      <vt:lpstr>PowerPoint Presentation</vt:lpstr>
      <vt:lpstr>Good AI requires </vt:lpstr>
      <vt:lpstr>Structure, Organisation and Taxonomy </vt:lpstr>
      <vt:lpstr>PowerPoint Presentation</vt:lpstr>
      <vt:lpstr>PowerPoint Presentation</vt:lpstr>
    </vt:vector>
  </TitlesOfParts>
  <Company>Southampton Solent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</dc:title>
  <dc:creator>Mohammed Al-Husban</dc:creator>
  <cp:lastModifiedBy>Microsoft Office User</cp:lastModifiedBy>
  <cp:revision>17</cp:revision>
  <dcterms:created xsi:type="dcterms:W3CDTF">2016-01-07T10:42:19Z</dcterms:created>
  <dcterms:modified xsi:type="dcterms:W3CDTF">2020-12-04T12:09:18Z</dcterms:modified>
</cp:coreProperties>
</file>